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88" r:id="rId2"/>
    <p:sldId id="309" r:id="rId3"/>
    <p:sldId id="260" r:id="rId4"/>
    <p:sldId id="263" r:id="rId5"/>
    <p:sldId id="289" r:id="rId6"/>
    <p:sldId id="312" r:id="rId7"/>
    <p:sldId id="314" r:id="rId8"/>
    <p:sldId id="316" r:id="rId9"/>
    <p:sldId id="315" r:id="rId10"/>
    <p:sldId id="311" r:id="rId11"/>
    <p:sldId id="310" r:id="rId12"/>
    <p:sldId id="317" r:id="rId13"/>
    <p:sldId id="318" r:id="rId14"/>
    <p:sldId id="321" r:id="rId15"/>
    <p:sldId id="319" r:id="rId16"/>
    <p:sldId id="320" r:id="rId17"/>
    <p:sldId id="287" r:id="rId18"/>
    <p:sldId id="323" r:id="rId19"/>
    <p:sldId id="325" r:id="rId20"/>
    <p:sldId id="326" r:id="rId21"/>
    <p:sldId id="328" r:id="rId22"/>
    <p:sldId id="329" r:id="rId23"/>
    <p:sldId id="327" r:id="rId24"/>
    <p:sldId id="330" r:id="rId25"/>
    <p:sldId id="331" r:id="rId26"/>
    <p:sldId id="332" r:id="rId27"/>
    <p:sldId id="333" r:id="rId28"/>
    <p:sldId id="334" r:id="rId29"/>
    <p:sldId id="335" r:id="rId30"/>
    <p:sldId id="337" r:id="rId31"/>
    <p:sldId id="336" r:id="rId32"/>
    <p:sldId id="338" r:id="rId33"/>
    <p:sldId id="339" r:id="rId34"/>
    <p:sldId id="342" r:id="rId35"/>
    <p:sldId id="341" r:id="rId36"/>
    <p:sldId id="340" r:id="rId37"/>
    <p:sldId id="344" r:id="rId38"/>
    <p:sldId id="343" r:id="rId39"/>
    <p:sldId id="345" r:id="rId40"/>
    <p:sldId id="346" r:id="rId41"/>
    <p:sldId id="347" r:id="rId42"/>
    <p:sldId id="286" r:id="rId43"/>
    <p:sldId id="348" r:id="rId44"/>
    <p:sldId id="308" r:id="rId45"/>
    <p:sldId id="349" r:id="rId46"/>
    <p:sldId id="264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64D76"/>
    <a:srgbClr val="1D2E4B"/>
    <a:srgbClr val="2576B5"/>
    <a:srgbClr val="33B04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1" autoAdjust="0"/>
    <p:restoredTop sz="94280" autoAdjust="0"/>
  </p:normalViewPr>
  <p:slideViewPr>
    <p:cSldViewPr snapToGrid="0" showGuides="1">
      <p:cViewPr varScale="1">
        <p:scale>
          <a:sx n="118" d="100"/>
          <a:sy n="118" d="100"/>
        </p:scale>
        <p:origin x="206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9E850-7634-4A1C-9E9F-81039C7CA3DC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D6CD0-2F6D-4B3F-988D-5374640876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99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8D6CD0-2F6D-4B3F-988D-53746408761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809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74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614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41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test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55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61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24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861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75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39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03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577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55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960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027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15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909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16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84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762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331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9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53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80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276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656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48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20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459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170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192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571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40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19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24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039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930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0800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4108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73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81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41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481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65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809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4B94B-3943-4D83-B90E-9CDA77096D8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8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7495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4824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096002" y="0"/>
            <a:ext cx="6095999" cy="6858000"/>
          </a:xfrm>
          <a:custGeom>
            <a:avLst/>
            <a:gdLst>
              <a:gd name="connsiteX0" fmla="*/ 0 w 6095999"/>
              <a:gd name="connsiteY0" fmla="*/ 0 h 6858000"/>
              <a:gd name="connsiteX1" fmla="*/ 6095999 w 6095999"/>
              <a:gd name="connsiteY1" fmla="*/ 0 h 6858000"/>
              <a:gd name="connsiteX2" fmla="*/ 6095999 w 6095999"/>
              <a:gd name="connsiteY2" fmla="*/ 6858000 h 6858000"/>
              <a:gd name="connsiteX3" fmla="*/ 0 w 6095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647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74713" y="1901289"/>
            <a:ext cx="4408487" cy="1489956"/>
          </a:xfrm>
          <a:custGeom>
            <a:avLst/>
            <a:gdLst>
              <a:gd name="connsiteX0" fmla="*/ 0 w 4408487"/>
              <a:gd name="connsiteY0" fmla="*/ 0 h 1489956"/>
              <a:gd name="connsiteX1" fmla="*/ 4408487 w 4408487"/>
              <a:gd name="connsiteY1" fmla="*/ 0 h 1489956"/>
              <a:gd name="connsiteX2" fmla="*/ 4408487 w 4408487"/>
              <a:gd name="connsiteY2" fmla="*/ 1489956 h 1489956"/>
              <a:gd name="connsiteX3" fmla="*/ 0 w 4408487"/>
              <a:gd name="connsiteY3" fmla="*/ 1489956 h 148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8487" h="1489956">
                <a:moveTo>
                  <a:pt x="0" y="0"/>
                </a:moveTo>
                <a:lnTo>
                  <a:pt x="4408487" y="0"/>
                </a:lnTo>
                <a:lnTo>
                  <a:pt x="4408487" y="1489956"/>
                </a:lnTo>
                <a:lnTo>
                  <a:pt x="0" y="14899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38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91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66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180112" y="1890238"/>
            <a:ext cx="3831774" cy="3823650"/>
          </a:xfrm>
          <a:custGeom>
            <a:avLst/>
            <a:gdLst>
              <a:gd name="connsiteX0" fmla="*/ 2066086 w 3831774"/>
              <a:gd name="connsiteY0" fmla="*/ 2057965 h 3823650"/>
              <a:gd name="connsiteX1" fmla="*/ 2948930 w 3831774"/>
              <a:gd name="connsiteY1" fmla="*/ 2057965 h 3823650"/>
              <a:gd name="connsiteX2" fmla="*/ 3831774 w 3831774"/>
              <a:gd name="connsiteY2" fmla="*/ 2940808 h 3823650"/>
              <a:gd name="connsiteX3" fmla="*/ 2948930 w 3831774"/>
              <a:gd name="connsiteY3" fmla="*/ 3823650 h 3823650"/>
              <a:gd name="connsiteX4" fmla="*/ 2066086 w 3831774"/>
              <a:gd name="connsiteY4" fmla="*/ 2940808 h 3823650"/>
              <a:gd name="connsiteX5" fmla="*/ 882844 w 3831774"/>
              <a:gd name="connsiteY5" fmla="*/ 2057965 h 3823650"/>
              <a:gd name="connsiteX6" fmla="*/ 1765688 w 3831774"/>
              <a:gd name="connsiteY6" fmla="*/ 2057965 h 3823650"/>
              <a:gd name="connsiteX7" fmla="*/ 1765688 w 3831774"/>
              <a:gd name="connsiteY7" fmla="*/ 2940808 h 3823650"/>
              <a:gd name="connsiteX8" fmla="*/ 882844 w 3831774"/>
              <a:gd name="connsiteY8" fmla="*/ 3823650 h 3823650"/>
              <a:gd name="connsiteX9" fmla="*/ 0 w 3831774"/>
              <a:gd name="connsiteY9" fmla="*/ 2940808 h 3823650"/>
              <a:gd name="connsiteX10" fmla="*/ 882844 w 3831774"/>
              <a:gd name="connsiteY10" fmla="*/ 2057965 h 3823650"/>
              <a:gd name="connsiteX11" fmla="*/ 2948930 w 3831774"/>
              <a:gd name="connsiteY11" fmla="*/ 0 h 3823650"/>
              <a:gd name="connsiteX12" fmla="*/ 3831774 w 3831774"/>
              <a:gd name="connsiteY12" fmla="*/ 882843 h 3823650"/>
              <a:gd name="connsiteX13" fmla="*/ 2948930 w 3831774"/>
              <a:gd name="connsiteY13" fmla="*/ 1765685 h 3823650"/>
              <a:gd name="connsiteX14" fmla="*/ 2066086 w 3831774"/>
              <a:gd name="connsiteY14" fmla="*/ 1765685 h 3823650"/>
              <a:gd name="connsiteX15" fmla="*/ 2066086 w 3831774"/>
              <a:gd name="connsiteY15" fmla="*/ 882843 h 3823650"/>
              <a:gd name="connsiteX16" fmla="*/ 2948930 w 3831774"/>
              <a:gd name="connsiteY16" fmla="*/ 0 h 3823650"/>
              <a:gd name="connsiteX17" fmla="*/ 882844 w 3831774"/>
              <a:gd name="connsiteY17" fmla="*/ 0 h 3823650"/>
              <a:gd name="connsiteX18" fmla="*/ 1765688 w 3831774"/>
              <a:gd name="connsiteY18" fmla="*/ 882843 h 3823650"/>
              <a:gd name="connsiteX19" fmla="*/ 1765688 w 3831774"/>
              <a:gd name="connsiteY19" fmla="*/ 1765685 h 3823650"/>
              <a:gd name="connsiteX20" fmla="*/ 882844 w 3831774"/>
              <a:gd name="connsiteY20" fmla="*/ 1765685 h 3823650"/>
              <a:gd name="connsiteX21" fmla="*/ 0 w 3831774"/>
              <a:gd name="connsiteY21" fmla="*/ 882843 h 3823650"/>
              <a:gd name="connsiteX22" fmla="*/ 882844 w 3831774"/>
              <a:gd name="connsiteY22" fmla="*/ 0 h 382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31774" h="3823650">
                <a:moveTo>
                  <a:pt x="2066086" y="2057965"/>
                </a:moveTo>
                <a:lnTo>
                  <a:pt x="2948930" y="2057965"/>
                </a:lnTo>
                <a:cubicBezTo>
                  <a:pt x="3436511" y="2057965"/>
                  <a:pt x="3831774" y="2453227"/>
                  <a:pt x="3831774" y="2940808"/>
                </a:cubicBezTo>
                <a:cubicBezTo>
                  <a:pt x="3831774" y="3428388"/>
                  <a:pt x="3436511" y="3823650"/>
                  <a:pt x="2948930" y="3823650"/>
                </a:cubicBezTo>
                <a:cubicBezTo>
                  <a:pt x="2461349" y="3823650"/>
                  <a:pt x="2066086" y="3428388"/>
                  <a:pt x="2066086" y="2940808"/>
                </a:cubicBezTo>
                <a:close/>
                <a:moveTo>
                  <a:pt x="882844" y="2057965"/>
                </a:moveTo>
                <a:lnTo>
                  <a:pt x="1765688" y="2057965"/>
                </a:lnTo>
                <a:lnTo>
                  <a:pt x="1765688" y="2940808"/>
                </a:lnTo>
                <a:cubicBezTo>
                  <a:pt x="1765688" y="3428388"/>
                  <a:pt x="1370425" y="3823650"/>
                  <a:pt x="882844" y="3823650"/>
                </a:cubicBezTo>
                <a:cubicBezTo>
                  <a:pt x="395263" y="3823650"/>
                  <a:pt x="0" y="3428388"/>
                  <a:pt x="0" y="2940808"/>
                </a:cubicBezTo>
                <a:cubicBezTo>
                  <a:pt x="0" y="2453227"/>
                  <a:pt x="395263" y="2057965"/>
                  <a:pt x="882844" y="2057965"/>
                </a:cubicBezTo>
                <a:close/>
                <a:moveTo>
                  <a:pt x="2948930" y="0"/>
                </a:moveTo>
                <a:cubicBezTo>
                  <a:pt x="3436511" y="0"/>
                  <a:pt x="3831774" y="395262"/>
                  <a:pt x="3831774" y="882843"/>
                </a:cubicBezTo>
                <a:cubicBezTo>
                  <a:pt x="3831774" y="1370423"/>
                  <a:pt x="3436511" y="1765685"/>
                  <a:pt x="2948930" y="1765685"/>
                </a:cubicBezTo>
                <a:lnTo>
                  <a:pt x="2066086" y="1765685"/>
                </a:lnTo>
                <a:lnTo>
                  <a:pt x="2066086" y="882843"/>
                </a:lnTo>
                <a:cubicBezTo>
                  <a:pt x="2066086" y="395262"/>
                  <a:pt x="2461349" y="0"/>
                  <a:pt x="2948930" y="0"/>
                </a:cubicBezTo>
                <a:close/>
                <a:moveTo>
                  <a:pt x="882844" y="0"/>
                </a:moveTo>
                <a:cubicBezTo>
                  <a:pt x="1370425" y="0"/>
                  <a:pt x="1765688" y="395262"/>
                  <a:pt x="1765688" y="882843"/>
                </a:cubicBezTo>
                <a:lnTo>
                  <a:pt x="1765688" y="1765685"/>
                </a:lnTo>
                <a:lnTo>
                  <a:pt x="882844" y="1765685"/>
                </a:lnTo>
                <a:cubicBezTo>
                  <a:pt x="395263" y="1765685"/>
                  <a:pt x="0" y="1370423"/>
                  <a:pt x="0" y="882843"/>
                </a:cubicBezTo>
                <a:cubicBezTo>
                  <a:pt x="0" y="395262"/>
                  <a:pt x="395263" y="0"/>
                  <a:pt x="882844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50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476569" y="3690464"/>
            <a:ext cx="5153701" cy="2008692"/>
          </a:xfrm>
          <a:custGeom>
            <a:avLst/>
            <a:gdLst>
              <a:gd name="connsiteX0" fmla="*/ 3282886 w 5153701"/>
              <a:gd name="connsiteY0" fmla="*/ 0 h 2008692"/>
              <a:gd name="connsiteX1" fmla="*/ 5153701 w 5153701"/>
              <a:gd name="connsiteY1" fmla="*/ 725628 h 2008692"/>
              <a:gd name="connsiteX2" fmla="*/ 1870815 w 5153701"/>
              <a:gd name="connsiteY2" fmla="*/ 2008692 h 2008692"/>
              <a:gd name="connsiteX3" fmla="*/ 0 w 5153701"/>
              <a:gd name="connsiteY3" fmla="*/ 1283064 h 200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3701" h="2008692">
                <a:moveTo>
                  <a:pt x="3282886" y="0"/>
                </a:moveTo>
                <a:lnTo>
                  <a:pt x="5153701" y="725628"/>
                </a:lnTo>
                <a:lnTo>
                  <a:pt x="1870815" y="2008692"/>
                </a:lnTo>
                <a:lnTo>
                  <a:pt x="0" y="1283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01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469359" y="2830089"/>
            <a:ext cx="1272060" cy="1906431"/>
          </a:xfrm>
          <a:custGeom>
            <a:avLst/>
            <a:gdLst>
              <a:gd name="connsiteX0" fmla="*/ 0 w 1272060"/>
              <a:gd name="connsiteY0" fmla="*/ 0 h 1906431"/>
              <a:gd name="connsiteX1" fmla="*/ 1272060 w 1272060"/>
              <a:gd name="connsiteY1" fmla="*/ 0 h 1906431"/>
              <a:gd name="connsiteX2" fmla="*/ 1272060 w 1272060"/>
              <a:gd name="connsiteY2" fmla="*/ 1906431 h 1906431"/>
              <a:gd name="connsiteX3" fmla="*/ 0 w 1272060"/>
              <a:gd name="connsiteY3" fmla="*/ 1906431 h 190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060" h="1906431">
                <a:moveTo>
                  <a:pt x="0" y="0"/>
                </a:moveTo>
                <a:lnTo>
                  <a:pt x="1272060" y="0"/>
                </a:lnTo>
                <a:lnTo>
                  <a:pt x="1272060" y="1906431"/>
                </a:lnTo>
                <a:lnTo>
                  <a:pt x="0" y="19064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6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74714" y="2014539"/>
            <a:ext cx="3269691" cy="1774824"/>
          </a:xfrm>
          <a:custGeom>
            <a:avLst/>
            <a:gdLst>
              <a:gd name="connsiteX0" fmla="*/ 0 w 3269691"/>
              <a:gd name="connsiteY0" fmla="*/ 0 h 1774824"/>
              <a:gd name="connsiteX1" fmla="*/ 3269691 w 3269691"/>
              <a:gd name="connsiteY1" fmla="*/ 0 h 1774824"/>
              <a:gd name="connsiteX2" fmla="*/ 3269691 w 3269691"/>
              <a:gd name="connsiteY2" fmla="*/ 1774824 h 1774824"/>
              <a:gd name="connsiteX3" fmla="*/ 0 w 3269691"/>
              <a:gd name="connsiteY3" fmla="*/ 1774824 h 177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691" h="1774824">
                <a:moveTo>
                  <a:pt x="0" y="0"/>
                </a:moveTo>
                <a:lnTo>
                  <a:pt x="3269691" y="0"/>
                </a:lnTo>
                <a:lnTo>
                  <a:pt x="3269691" y="1774824"/>
                </a:lnTo>
                <a:lnTo>
                  <a:pt x="0" y="17748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461156" y="2014539"/>
            <a:ext cx="3269691" cy="1774824"/>
          </a:xfrm>
          <a:custGeom>
            <a:avLst/>
            <a:gdLst>
              <a:gd name="connsiteX0" fmla="*/ 0 w 3269691"/>
              <a:gd name="connsiteY0" fmla="*/ 0 h 1774824"/>
              <a:gd name="connsiteX1" fmla="*/ 3269691 w 3269691"/>
              <a:gd name="connsiteY1" fmla="*/ 0 h 1774824"/>
              <a:gd name="connsiteX2" fmla="*/ 3269691 w 3269691"/>
              <a:gd name="connsiteY2" fmla="*/ 1774824 h 1774824"/>
              <a:gd name="connsiteX3" fmla="*/ 0 w 3269691"/>
              <a:gd name="connsiteY3" fmla="*/ 1774824 h 177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691" h="1774824">
                <a:moveTo>
                  <a:pt x="0" y="0"/>
                </a:moveTo>
                <a:lnTo>
                  <a:pt x="3269691" y="0"/>
                </a:lnTo>
                <a:lnTo>
                  <a:pt x="3269691" y="1774824"/>
                </a:lnTo>
                <a:lnTo>
                  <a:pt x="0" y="17748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047598" y="2014539"/>
            <a:ext cx="3269691" cy="1774824"/>
          </a:xfrm>
          <a:custGeom>
            <a:avLst/>
            <a:gdLst>
              <a:gd name="connsiteX0" fmla="*/ 0 w 3269691"/>
              <a:gd name="connsiteY0" fmla="*/ 0 h 1774824"/>
              <a:gd name="connsiteX1" fmla="*/ 3269691 w 3269691"/>
              <a:gd name="connsiteY1" fmla="*/ 0 h 1774824"/>
              <a:gd name="connsiteX2" fmla="*/ 3269691 w 3269691"/>
              <a:gd name="connsiteY2" fmla="*/ 1774824 h 1774824"/>
              <a:gd name="connsiteX3" fmla="*/ 0 w 3269691"/>
              <a:gd name="connsiteY3" fmla="*/ 1774824 h 177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9691" h="1774824">
                <a:moveTo>
                  <a:pt x="0" y="0"/>
                </a:moveTo>
                <a:lnTo>
                  <a:pt x="3269691" y="0"/>
                </a:lnTo>
                <a:lnTo>
                  <a:pt x="3269691" y="1774824"/>
                </a:lnTo>
                <a:lnTo>
                  <a:pt x="0" y="17748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17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108672" y="2127249"/>
            <a:ext cx="1859354" cy="1859354"/>
          </a:xfrm>
          <a:custGeom>
            <a:avLst/>
            <a:gdLst>
              <a:gd name="connsiteX0" fmla="*/ 929677 w 1859354"/>
              <a:gd name="connsiteY0" fmla="*/ 0 h 1859354"/>
              <a:gd name="connsiteX1" fmla="*/ 1859354 w 1859354"/>
              <a:gd name="connsiteY1" fmla="*/ 929677 h 1859354"/>
              <a:gd name="connsiteX2" fmla="*/ 929677 w 1859354"/>
              <a:gd name="connsiteY2" fmla="*/ 1859354 h 1859354"/>
              <a:gd name="connsiteX3" fmla="*/ 0 w 1859354"/>
              <a:gd name="connsiteY3" fmla="*/ 929677 h 1859354"/>
              <a:gd name="connsiteX4" fmla="*/ 929677 w 1859354"/>
              <a:gd name="connsiteY4" fmla="*/ 0 h 185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9354" h="1859354">
                <a:moveTo>
                  <a:pt x="929677" y="0"/>
                </a:moveTo>
                <a:cubicBezTo>
                  <a:pt x="1443123" y="0"/>
                  <a:pt x="1859354" y="416231"/>
                  <a:pt x="1859354" y="929677"/>
                </a:cubicBezTo>
                <a:cubicBezTo>
                  <a:pt x="1859354" y="1443123"/>
                  <a:pt x="1443123" y="1859354"/>
                  <a:pt x="929677" y="1859354"/>
                </a:cubicBezTo>
                <a:cubicBezTo>
                  <a:pt x="416231" y="1859354"/>
                  <a:pt x="0" y="1443123"/>
                  <a:pt x="0" y="929677"/>
                </a:cubicBezTo>
                <a:cubicBezTo>
                  <a:pt x="0" y="416231"/>
                  <a:pt x="416231" y="0"/>
                  <a:pt x="9296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813771" y="2127249"/>
            <a:ext cx="1859354" cy="1859354"/>
          </a:xfrm>
          <a:custGeom>
            <a:avLst/>
            <a:gdLst>
              <a:gd name="connsiteX0" fmla="*/ 929677 w 1859354"/>
              <a:gd name="connsiteY0" fmla="*/ 0 h 1859354"/>
              <a:gd name="connsiteX1" fmla="*/ 1859354 w 1859354"/>
              <a:gd name="connsiteY1" fmla="*/ 929677 h 1859354"/>
              <a:gd name="connsiteX2" fmla="*/ 929677 w 1859354"/>
              <a:gd name="connsiteY2" fmla="*/ 1859354 h 1859354"/>
              <a:gd name="connsiteX3" fmla="*/ 0 w 1859354"/>
              <a:gd name="connsiteY3" fmla="*/ 929677 h 1859354"/>
              <a:gd name="connsiteX4" fmla="*/ 929677 w 1859354"/>
              <a:gd name="connsiteY4" fmla="*/ 0 h 185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9354" h="1859354">
                <a:moveTo>
                  <a:pt x="929677" y="0"/>
                </a:moveTo>
                <a:cubicBezTo>
                  <a:pt x="1443123" y="0"/>
                  <a:pt x="1859354" y="416231"/>
                  <a:pt x="1859354" y="929677"/>
                </a:cubicBezTo>
                <a:cubicBezTo>
                  <a:pt x="1859354" y="1443123"/>
                  <a:pt x="1443123" y="1859354"/>
                  <a:pt x="929677" y="1859354"/>
                </a:cubicBezTo>
                <a:cubicBezTo>
                  <a:pt x="416231" y="1859354"/>
                  <a:pt x="0" y="1443123"/>
                  <a:pt x="0" y="929677"/>
                </a:cubicBezTo>
                <a:cubicBezTo>
                  <a:pt x="0" y="416231"/>
                  <a:pt x="416231" y="0"/>
                  <a:pt x="9296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518871" y="2127249"/>
            <a:ext cx="1859354" cy="1859354"/>
          </a:xfrm>
          <a:custGeom>
            <a:avLst/>
            <a:gdLst>
              <a:gd name="connsiteX0" fmla="*/ 929677 w 1859354"/>
              <a:gd name="connsiteY0" fmla="*/ 0 h 1859354"/>
              <a:gd name="connsiteX1" fmla="*/ 1859354 w 1859354"/>
              <a:gd name="connsiteY1" fmla="*/ 929677 h 1859354"/>
              <a:gd name="connsiteX2" fmla="*/ 929677 w 1859354"/>
              <a:gd name="connsiteY2" fmla="*/ 1859354 h 1859354"/>
              <a:gd name="connsiteX3" fmla="*/ 0 w 1859354"/>
              <a:gd name="connsiteY3" fmla="*/ 929677 h 1859354"/>
              <a:gd name="connsiteX4" fmla="*/ 929677 w 1859354"/>
              <a:gd name="connsiteY4" fmla="*/ 0 h 185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9354" h="1859354">
                <a:moveTo>
                  <a:pt x="929677" y="0"/>
                </a:moveTo>
                <a:cubicBezTo>
                  <a:pt x="1443123" y="0"/>
                  <a:pt x="1859354" y="416231"/>
                  <a:pt x="1859354" y="929677"/>
                </a:cubicBezTo>
                <a:cubicBezTo>
                  <a:pt x="1859354" y="1443123"/>
                  <a:pt x="1443123" y="1859354"/>
                  <a:pt x="929677" y="1859354"/>
                </a:cubicBezTo>
                <a:cubicBezTo>
                  <a:pt x="416231" y="1859354"/>
                  <a:pt x="0" y="1443123"/>
                  <a:pt x="0" y="929677"/>
                </a:cubicBezTo>
                <a:cubicBezTo>
                  <a:pt x="0" y="416231"/>
                  <a:pt x="416231" y="0"/>
                  <a:pt x="9296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9223971" y="2127249"/>
            <a:ext cx="1859354" cy="1859354"/>
          </a:xfrm>
          <a:custGeom>
            <a:avLst/>
            <a:gdLst>
              <a:gd name="connsiteX0" fmla="*/ 929677 w 1859354"/>
              <a:gd name="connsiteY0" fmla="*/ 0 h 1859354"/>
              <a:gd name="connsiteX1" fmla="*/ 1859354 w 1859354"/>
              <a:gd name="connsiteY1" fmla="*/ 929677 h 1859354"/>
              <a:gd name="connsiteX2" fmla="*/ 929677 w 1859354"/>
              <a:gd name="connsiteY2" fmla="*/ 1859354 h 1859354"/>
              <a:gd name="connsiteX3" fmla="*/ 0 w 1859354"/>
              <a:gd name="connsiteY3" fmla="*/ 929677 h 1859354"/>
              <a:gd name="connsiteX4" fmla="*/ 929677 w 1859354"/>
              <a:gd name="connsiteY4" fmla="*/ 0 h 185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9354" h="1859354">
                <a:moveTo>
                  <a:pt x="929677" y="0"/>
                </a:moveTo>
                <a:cubicBezTo>
                  <a:pt x="1443123" y="0"/>
                  <a:pt x="1859354" y="416231"/>
                  <a:pt x="1859354" y="929677"/>
                </a:cubicBezTo>
                <a:cubicBezTo>
                  <a:pt x="1859354" y="1443123"/>
                  <a:pt x="1443123" y="1859354"/>
                  <a:pt x="929677" y="1859354"/>
                </a:cubicBezTo>
                <a:cubicBezTo>
                  <a:pt x="416231" y="1859354"/>
                  <a:pt x="0" y="1443123"/>
                  <a:pt x="0" y="929677"/>
                </a:cubicBezTo>
                <a:cubicBezTo>
                  <a:pt x="0" y="416231"/>
                  <a:pt x="416231" y="0"/>
                  <a:pt x="9296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1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459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47370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6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30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71" r:id="rId8"/>
    <p:sldLayoutId id="2147483672" r:id="rId9"/>
    <p:sldLayoutId id="2147483673" r:id="rId10"/>
    <p:sldLayoutId id="2147483674" r:id="rId11"/>
    <p:sldLayoutId id="2147483664" r:id="rId12"/>
    <p:sldLayoutId id="2147483663" r:id="rId13"/>
    <p:sldLayoutId id="214748367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DusDn8oTS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realtimecollisiondetection.net/pubs/SIGGRAPH04_Ericson_GJK_notes.pdf" TargetMode="External"/><Relationship Id="rId4" Type="http://schemas.openxmlformats.org/officeDocument/2006/relationships/hyperlink" Target="https://www.youtube.com/watch?v=ajv46BSqcK4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gu90owBuLjIF_I73eEdaQQ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8020050" y="-19050"/>
            <a:ext cx="4181154" cy="6459852"/>
          </a:xfrm>
          <a:custGeom>
            <a:avLst/>
            <a:gdLst>
              <a:gd name="connsiteX0" fmla="*/ 2609850 w 4181154"/>
              <a:gd name="connsiteY0" fmla="*/ 0 h 6459852"/>
              <a:gd name="connsiteX1" fmla="*/ 3276600 w 4181154"/>
              <a:gd name="connsiteY1" fmla="*/ 419100 h 6459852"/>
              <a:gd name="connsiteX2" fmla="*/ 3543300 w 4181154"/>
              <a:gd name="connsiteY2" fmla="*/ 38100 h 6459852"/>
              <a:gd name="connsiteX3" fmla="*/ 4181154 w 4181154"/>
              <a:gd name="connsiteY3" fmla="*/ 406696 h 6459852"/>
              <a:gd name="connsiteX4" fmla="*/ 4181154 w 4181154"/>
              <a:gd name="connsiteY4" fmla="*/ 6459852 h 6459852"/>
              <a:gd name="connsiteX5" fmla="*/ 0 w 4181154"/>
              <a:gd name="connsiteY5" fmla="*/ 4019550 h 6459852"/>
              <a:gd name="connsiteX6" fmla="*/ 685800 w 4181154"/>
              <a:gd name="connsiteY6" fmla="*/ 19050 h 6459852"/>
              <a:gd name="connsiteX7" fmla="*/ 1409700 w 4181154"/>
              <a:gd name="connsiteY7" fmla="*/ 419100 h 6459852"/>
              <a:gd name="connsiteX8" fmla="*/ 1638300 w 4181154"/>
              <a:gd name="connsiteY8" fmla="*/ 19050 h 6459852"/>
              <a:gd name="connsiteX9" fmla="*/ 2324100 w 4181154"/>
              <a:gd name="connsiteY9" fmla="*/ 438150 h 645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1154" h="6459852">
                <a:moveTo>
                  <a:pt x="2609850" y="0"/>
                </a:moveTo>
                <a:lnTo>
                  <a:pt x="3276600" y="419100"/>
                </a:lnTo>
                <a:lnTo>
                  <a:pt x="3543300" y="38100"/>
                </a:lnTo>
                <a:lnTo>
                  <a:pt x="4181154" y="406696"/>
                </a:lnTo>
                <a:lnTo>
                  <a:pt x="4181154" y="6459852"/>
                </a:lnTo>
                <a:lnTo>
                  <a:pt x="0" y="4019550"/>
                </a:lnTo>
                <a:lnTo>
                  <a:pt x="685800" y="19050"/>
                </a:lnTo>
                <a:lnTo>
                  <a:pt x="1409700" y="419100"/>
                </a:lnTo>
                <a:lnTo>
                  <a:pt x="1638300" y="19050"/>
                </a:lnTo>
                <a:lnTo>
                  <a:pt x="2324100" y="43815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 rot="1800000">
            <a:off x="819547" y="4769457"/>
            <a:ext cx="2748337" cy="1131915"/>
          </a:xfrm>
          <a:custGeom>
            <a:avLst/>
            <a:gdLst>
              <a:gd name="connsiteX0" fmla="*/ 0 w 2422058"/>
              <a:gd name="connsiteY0" fmla="*/ 0 h 1314985"/>
              <a:gd name="connsiteX1" fmla="*/ 2422058 w 2422058"/>
              <a:gd name="connsiteY1" fmla="*/ 0 h 1314985"/>
              <a:gd name="connsiteX2" fmla="*/ 2422058 w 2422058"/>
              <a:gd name="connsiteY2" fmla="*/ 1314985 h 1314985"/>
              <a:gd name="connsiteX3" fmla="*/ 0 w 2422058"/>
              <a:gd name="connsiteY3" fmla="*/ 1314985 h 1314985"/>
              <a:gd name="connsiteX4" fmla="*/ 0 w 2422058"/>
              <a:gd name="connsiteY4" fmla="*/ 0 h 1314985"/>
              <a:gd name="connsiteX0" fmla="*/ 0 w 2422058"/>
              <a:gd name="connsiteY0" fmla="*/ 2712 h 1317697"/>
              <a:gd name="connsiteX1" fmla="*/ 1402269 w 2422058"/>
              <a:gd name="connsiteY1" fmla="*/ 0 h 1317697"/>
              <a:gd name="connsiteX2" fmla="*/ 2422058 w 2422058"/>
              <a:gd name="connsiteY2" fmla="*/ 2712 h 1317697"/>
              <a:gd name="connsiteX3" fmla="*/ 2422058 w 2422058"/>
              <a:gd name="connsiteY3" fmla="*/ 1317697 h 1317697"/>
              <a:gd name="connsiteX4" fmla="*/ 0 w 2422058"/>
              <a:gd name="connsiteY4" fmla="*/ 1317697 h 1317697"/>
              <a:gd name="connsiteX5" fmla="*/ 0 w 2422058"/>
              <a:gd name="connsiteY5" fmla="*/ 2712 h 1317697"/>
              <a:gd name="connsiteX0" fmla="*/ 0 w 2422058"/>
              <a:gd name="connsiteY0" fmla="*/ 1317697 h 1317697"/>
              <a:gd name="connsiteX1" fmla="*/ 1402269 w 2422058"/>
              <a:gd name="connsiteY1" fmla="*/ 0 h 1317697"/>
              <a:gd name="connsiteX2" fmla="*/ 2422058 w 2422058"/>
              <a:gd name="connsiteY2" fmla="*/ 2712 h 1317697"/>
              <a:gd name="connsiteX3" fmla="*/ 2422058 w 2422058"/>
              <a:gd name="connsiteY3" fmla="*/ 1317697 h 1317697"/>
              <a:gd name="connsiteX4" fmla="*/ 0 w 2422058"/>
              <a:gd name="connsiteY4" fmla="*/ 1317697 h 131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2058" h="1317697">
                <a:moveTo>
                  <a:pt x="0" y="1317697"/>
                </a:moveTo>
                <a:lnTo>
                  <a:pt x="1402269" y="0"/>
                </a:lnTo>
                <a:lnTo>
                  <a:pt x="2422058" y="2712"/>
                </a:lnTo>
                <a:lnTo>
                  <a:pt x="2422058" y="1317697"/>
                </a:lnTo>
                <a:lnTo>
                  <a:pt x="0" y="1317697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0185" y="3197978"/>
            <a:ext cx="7478766" cy="39837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Collision Detection  - The Gilbert-Johnson-Keerthi algorithm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20672" y="4686300"/>
            <a:ext cx="2263830" cy="697131"/>
            <a:chOff x="1095376" y="4686300"/>
            <a:chExt cx="1889125" cy="697131"/>
          </a:xfrm>
        </p:grpSpPr>
        <p:sp>
          <p:nvSpPr>
            <p:cNvPr id="9" name="矩形 8"/>
            <p:cNvSpPr/>
            <p:nvPr/>
          </p:nvSpPr>
          <p:spPr>
            <a:xfrm>
              <a:off x="1108077" y="4686300"/>
              <a:ext cx="1863724" cy="4521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5376" y="4737100"/>
              <a:ext cx="1889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  <a:sym typeface="微软雅黑 Light" panose="020B0502040204020203" pitchFamily="34" charset="-122"/>
                </a:rPr>
                <a:t>自卓 </a:t>
              </a:r>
              <a:r>
                <a:rPr lang="en-US" altLang="zh-CN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  <a:sym typeface="微软雅黑 Light" panose="020B0502040204020203" pitchFamily="34" charset="-122"/>
                </a:rPr>
                <a:t>1901 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  <a:sym typeface="微软雅黑 Light" panose="020B0502040204020203" pitchFamily="34" charset="-122"/>
                </a:rPr>
                <a:t>谢昊辰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7981947" y="0"/>
            <a:ext cx="756400" cy="4016827"/>
          </a:xfrm>
          <a:custGeom>
            <a:avLst/>
            <a:gdLst>
              <a:gd name="connsiteX0" fmla="*/ 0 w 756400"/>
              <a:gd name="connsiteY0" fmla="*/ 0 h 4016827"/>
              <a:gd name="connsiteX1" fmla="*/ 756400 w 756400"/>
              <a:gd name="connsiteY1" fmla="*/ 0 h 4016827"/>
              <a:gd name="connsiteX2" fmla="*/ 756400 w 756400"/>
              <a:gd name="connsiteY2" fmla="*/ 3736573 h 4016827"/>
              <a:gd name="connsiteX3" fmla="*/ 7181 w 756400"/>
              <a:gd name="connsiteY3" fmla="*/ 4016827 h 4016827"/>
              <a:gd name="connsiteX4" fmla="*/ 0 w 756400"/>
              <a:gd name="connsiteY4" fmla="*/ 4016827 h 401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400" h="4016827">
                <a:moveTo>
                  <a:pt x="0" y="0"/>
                </a:moveTo>
                <a:lnTo>
                  <a:pt x="756400" y="0"/>
                </a:lnTo>
                <a:lnTo>
                  <a:pt x="756400" y="3736573"/>
                </a:lnTo>
                <a:lnTo>
                  <a:pt x="7181" y="4016827"/>
                </a:lnTo>
                <a:lnTo>
                  <a:pt x="0" y="401682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8923615" y="1"/>
            <a:ext cx="756400" cy="4653883"/>
          </a:xfrm>
          <a:custGeom>
            <a:avLst/>
            <a:gdLst>
              <a:gd name="connsiteX0" fmla="*/ 0 w 756400"/>
              <a:gd name="connsiteY0" fmla="*/ 0 h 2407261"/>
              <a:gd name="connsiteX1" fmla="*/ 756400 w 756400"/>
              <a:gd name="connsiteY1" fmla="*/ 0 h 2407261"/>
              <a:gd name="connsiteX2" fmla="*/ 756400 w 756400"/>
              <a:gd name="connsiteY2" fmla="*/ 2124320 h 2407261"/>
              <a:gd name="connsiteX3" fmla="*/ 0 w 756400"/>
              <a:gd name="connsiteY3" fmla="*/ 2407261 h 2407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00" h="2407261">
                <a:moveTo>
                  <a:pt x="0" y="0"/>
                </a:moveTo>
                <a:lnTo>
                  <a:pt x="756400" y="0"/>
                </a:lnTo>
                <a:lnTo>
                  <a:pt x="756400" y="2124320"/>
                </a:lnTo>
                <a:lnTo>
                  <a:pt x="0" y="2407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865281" y="0"/>
            <a:ext cx="756400" cy="2692843"/>
          </a:xfrm>
          <a:custGeom>
            <a:avLst/>
            <a:gdLst>
              <a:gd name="connsiteX0" fmla="*/ 0 w 756400"/>
              <a:gd name="connsiteY0" fmla="*/ 0 h 3248025"/>
              <a:gd name="connsiteX1" fmla="*/ 756400 w 756400"/>
              <a:gd name="connsiteY1" fmla="*/ 0 h 3248025"/>
              <a:gd name="connsiteX2" fmla="*/ 756400 w 756400"/>
              <a:gd name="connsiteY2" fmla="*/ 2983000 h 3248025"/>
              <a:gd name="connsiteX3" fmla="*/ 47893 w 756400"/>
              <a:gd name="connsiteY3" fmla="*/ 3248025 h 3248025"/>
              <a:gd name="connsiteX4" fmla="*/ 0 w 756400"/>
              <a:gd name="connsiteY4" fmla="*/ 3248025 h 324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400" h="3248025">
                <a:moveTo>
                  <a:pt x="0" y="0"/>
                </a:moveTo>
                <a:lnTo>
                  <a:pt x="756400" y="0"/>
                </a:lnTo>
                <a:lnTo>
                  <a:pt x="756400" y="2983000"/>
                </a:lnTo>
                <a:lnTo>
                  <a:pt x="47893" y="3248025"/>
                </a:lnTo>
                <a:lnTo>
                  <a:pt x="0" y="32480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10806949" y="0"/>
            <a:ext cx="756400" cy="3210876"/>
          </a:xfrm>
          <a:custGeom>
            <a:avLst/>
            <a:gdLst>
              <a:gd name="connsiteX0" fmla="*/ 0 w 756400"/>
              <a:gd name="connsiteY0" fmla="*/ 0 h 4653884"/>
              <a:gd name="connsiteX1" fmla="*/ 756400 w 756400"/>
              <a:gd name="connsiteY1" fmla="*/ 0 h 4653884"/>
              <a:gd name="connsiteX2" fmla="*/ 756400 w 756400"/>
              <a:gd name="connsiteY2" fmla="*/ 4370943 h 4653884"/>
              <a:gd name="connsiteX3" fmla="*/ 0 w 756400"/>
              <a:gd name="connsiteY3" fmla="*/ 4653884 h 465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00" h="4653884">
                <a:moveTo>
                  <a:pt x="0" y="0"/>
                </a:moveTo>
                <a:lnTo>
                  <a:pt x="756400" y="0"/>
                </a:lnTo>
                <a:lnTo>
                  <a:pt x="756400" y="4370943"/>
                </a:lnTo>
                <a:lnTo>
                  <a:pt x="0" y="465388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C35E82-CAFA-47D7-8F36-932D45FCD635}"/>
              </a:ext>
            </a:extLst>
          </p:cNvPr>
          <p:cNvSpPr txBox="1"/>
          <p:nvPr/>
        </p:nvSpPr>
        <p:spPr>
          <a:xfrm>
            <a:off x="1095376" y="2265079"/>
            <a:ext cx="701357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rgbClr val="3F3F3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碰撞检测</a:t>
            </a:r>
            <a:r>
              <a:rPr lang="en-US" altLang="zh-CN" sz="4400" b="1" dirty="0">
                <a:solidFill>
                  <a:srgbClr val="3F3F3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-GJK</a:t>
            </a:r>
            <a:r>
              <a:rPr lang="zh-CN" altLang="en-US" sz="4400" b="1" dirty="0">
                <a:solidFill>
                  <a:srgbClr val="3F3F3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算法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1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5" grpId="0" animBg="1"/>
      <p:bldP spid="7" grpId="0"/>
      <p:bldP spid="29" grpId="0" animBg="1"/>
      <p:bldP spid="28" grpId="0" animBg="1"/>
      <p:bldP spid="27" grpId="0" animBg="1"/>
      <p:bldP spid="26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0E4FBE-670D-4A4A-8250-85929DF9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79" y="1387861"/>
            <a:ext cx="8179841" cy="453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839D7B-B775-49A1-A3CA-B63D66067E83}"/>
              </a:ext>
            </a:extLst>
          </p:cNvPr>
          <p:cNvSpPr txBox="1"/>
          <p:nvPr/>
        </p:nvSpPr>
        <p:spPr>
          <a:xfrm>
            <a:off x="2797445" y="433353"/>
            <a:ext cx="791963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Discrete 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1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DB7D8-B50C-4EBF-A979-69FA68535643}"/>
              </a:ext>
            </a:extLst>
          </p:cNvPr>
          <p:cNvSpPr txBox="1"/>
          <p:nvPr/>
        </p:nvSpPr>
        <p:spPr>
          <a:xfrm>
            <a:off x="939942" y="1549640"/>
            <a:ext cx="9291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场景中的物体形状都是多边形，这造成了碰撞检测的困难，因此我们可以使用一种简化的易于检测的图形去暂时代替物体，当两个简化的图形没发生相交，那么我们可以马上推断其相应的物体没有发生碰撞</a:t>
            </a:r>
            <a:r>
              <a:rPr lang="zh-CN" altLang="en-US" sz="2400" b="0" i="0" dirty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BF0DF-AB39-4D67-BAEF-6E8EBE7BC834}"/>
              </a:ext>
            </a:extLst>
          </p:cNvPr>
          <p:cNvSpPr txBox="1"/>
          <p:nvPr/>
        </p:nvSpPr>
        <p:spPr>
          <a:xfrm>
            <a:off x="4013774" y="433353"/>
            <a:ext cx="585540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Broad-Phase</a:t>
            </a: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 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&amp;</a:t>
            </a: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 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Narrow-Phase</a:t>
            </a:r>
            <a:endParaRPr lang="en-US" altLang="zh-CN" sz="2800" b="1" dirty="0">
              <a:solidFill>
                <a:prstClr val="black">
                  <a:lumMod val="75000"/>
                  <a:lumOff val="2500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1E20F8-2F73-42D3-BFC0-C4D3D38752C1}"/>
              </a:ext>
            </a:extLst>
          </p:cNvPr>
          <p:cNvSpPr txBox="1"/>
          <p:nvPr/>
        </p:nvSpPr>
        <p:spPr>
          <a:xfrm>
            <a:off x="939942" y="3429000"/>
            <a:ext cx="101148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所以我们将碰撞检测分成两个阶段来实现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,Broad-Phase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Narrow-Phase.</a:t>
            </a: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Broad-Phase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使用某种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Bounding Volume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来表示刚体的碰撞信息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然后用空间划分的方式来保存这些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Bounding Volume,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就可以再较短的时间内筛选出可能互相碰撞的刚体对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Narrow-Phase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就是将这些刚体对进行真正的碰撞检测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35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DB7D8-B50C-4EBF-A979-69FA68535643}"/>
              </a:ext>
            </a:extLst>
          </p:cNvPr>
          <p:cNvSpPr txBox="1"/>
          <p:nvPr/>
        </p:nvSpPr>
        <p:spPr>
          <a:xfrm>
            <a:off x="960607" y="1604075"/>
            <a:ext cx="929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BF0DF-AB39-4D67-BAEF-6E8EBE7BC834}"/>
              </a:ext>
            </a:extLst>
          </p:cNvPr>
          <p:cNvSpPr txBox="1"/>
          <p:nvPr/>
        </p:nvSpPr>
        <p:spPr>
          <a:xfrm>
            <a:off x="4013774" y="433353"/>
            <a:ext cx="585540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2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Broad-Phase:Bounding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Volume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F5BB3E9-9F2F-4105-A4C0-EBC6E03F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2" y="2566666"/>
            <a:ext cx="68865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4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DB7D8-B50C-4EBF-A979-69FA68535643}"/>
              </a:ext>
            </a:extLst>
          </p:cNvPr>
          <p:cNvSpPr txBox="1"/>
          <p:nvPr/>
        </p:nvSpPr>
        <p:spPr>
          <a:xfrm>
            <a:off x="960607" y="1604075"/>
            <a:ext cx="929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BF0DF-AB39-4D67-BAEF-6E8EBE7BC834}"/>
              </a:ext>
            </a:extLst>
          </p:cNvPr>
          <p:cNvSpPr txBox="1"/>
          <p:nvPr/>
        </p:nvSpPr>
        <p:spPr>
          <a:xfrm>
            <a:off x="4013774" y="433353"/>
            <a:ext cx="585540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2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Broad-Phase:Bounding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Volume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8C7385-F30C-45FD-8810-DDD1691AAD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F5D78EC-6B09-4B7B-83CC-D72AAA5A6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279392"/>
            <a:ext cx="6208787" cy="344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6B8B432-0CFA-4584-8471-1A42B0F6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600" y="3038879"/>
            <a:ext cx="6306804" cy="34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01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DB7D8-B50C-4EBF-A979-69FA68535643}"/>
              </a:ext>
            </a:extLst>
          </p:cNvPr>
          <p:cNvSpPr txBox="1"/>
          <p:nvPr/>
        </p:nvSpPr>
        <p:spPr>
          <a:xfrm>
            <a:off x="960607" y="1604075"/>
            <a:ext cx="9291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即使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AABB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相交检测很快，我们也不能为对每一个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AABB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进行两两相交检测，因为假如我们有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100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个物体，就需要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100 * 100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次的两两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AABB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相交检测。复杂度为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O(n^2)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BF0DF-AB39-4D67-BAEF-6E8EBE7BC834}"/>
              </a:ext>
            </a:extLst>
          </p:cNvPr>
          <p:cNvSpPr txBox="1"/>
          <p:nvPr/>
        </p:nvSpPr>
        <p:spPr>
          <a:xfrm>
            <a:off x="4013774" y="433353"/>
            <a:ext cx="713725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Broad-Phase </a:t>
            </a:r>
          </a:p>
          <a:p>
            <a:pPr>
              <a:defRPr/>
            </a:pPr>
            <a:endParaRPr lang="en-US" altLang="zh-CN" sz="2800" b="1" dirty="0">
              <a:solidFill>
                <a:prstClr val="black">
                  <a:lumMod val="75000"/>
                  <a:lumOff val="2500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8C7385-F30C-45FD-8810-DDD1691AAD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325405F-6965-40E4-8054-841DCAB81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77C5C73-6CAA-4131-A4B2-7AA1FA4504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134E9F2-18BC-4D69-87A8-18ECBB06DA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B521E6F-F9E0-4371-A3E3-4BA3CC1A1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3544780"/>
            <a:ext cx="5162550" cy="28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DB7D8-B50C-4EBF-A979-69FA68535643}"/>
              </a:ext>
            </a:extLst>
          </p:cNvPr>
          <p:cNvSpPr txBox="1"/>
          <p:nvPr/>
        </p:nvSpPr>
        <p:spPr>
          <a:xfrm>
            <a:off x="960607" y="1604075"/>
            <a:ext cx="929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BF0DF-AB39-4D67-BAEF-6E8EBE7BC834}"/>
              </a:ext>
            </a:extLst>
          </p:cNvPr>
          <p:cNvSpPr txBox="1"/>
          <p:nvPr/>
        </p:nvSpPr>
        <p:spPr>
          <a:xfrm>
            <a:off x="2626158" y="433353"/>
            <a:ext cx="929152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Broad-Phase : Spatial Partitioning Data Structures</a:t>
            </a:r>
          </a:p>
          <a:p>
            <a:pPr>
              <a:defRPr/>
            </a:pPr>
            <a:endParaRPr lang="en-US" altLang="zh-CN" sz="2800" b="1" dirty="0">
              <a:solidFill>
                <a:prstClr val="black">
                  <a:lumMod val="75000"/>
                  <a:lumOff val="2500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8C7385-F30C-45FD-8810-DDD1691AAD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3256E2-DEF0-4927-B0D4-C3379BBD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3" y="1534979"/>
            <a:ext cx="5715000" cy="4686300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7325405F-6965-40E4-8054-841DCAB81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77C5C73-6CAA-4131-A4B2-7AA1FA4504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8A5086-21F8-4656-B128-02694AC0B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297" y="1204912"/>
            <a:ext cx="48291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DB7D8-B50C-4EBF-A979-69FA68535643}"/>
              </a:ext>
            </a:extLst>
          </p:cNvPr>
          <p:cNvSpPr txBox="1"/>
          <p:nvPr/>
        </p:nvSpPr>
        <p:spPr>
          <a:xfrm>
            <a:off x="1297839" y="4719234"/>
            <a:ext cx="929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http://www.codercorner.com/SAP.pdf</a:t>
            </a:r>
          </a:p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https://github.com/phenomLi/Blog/issues/22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ABF0DF-AB39-4D67-BAEF-6E8EBE7BC834}"/>
              </a:ext>
            </a:extLst>
          </p:cNvPr>
          <p:cNvSpPr txBox="1"/>
          <p:nvPr/>
        </p:nvSpPr>
        <p:spPr>
          <a:xfrm>
            <a:off x="3138408" y="433353"/>
            <a:ext cx="8012624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Broad-Phase : Sweep and Prune Algorithm</a:t>
            </a:r>
          </a:p>
          <a:p>
            <a:pPr>
              <a:defRPr/>
            </a:pPr>
            <a:endParaRPr lang="en-US" altLang="zh-CN" sz="2800" b="1" dirty="0">
              <a:solidFill>
                <a:prstClr val="black">
                  <a:lumMod val="75000"/>
                  <a:lumOff val="2500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8C7385-F30C-45FD-8810-DDD1691AAD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801BBA-57EF-4D16-BB8B-AA555F8B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39" y="1848392"/>
            <a:ext cx="89249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GJK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算法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02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307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AAF7BA-2443-4504-BE59-2971B27D52CD}"/>
              </a:ext>
            </a:extLst>
          </p:cNvPr>
          <p:cNvSpPr txBox="1"/>
          <p:nvPr/>
        </p:nvSpPr>
        <p:spPr>
          <a:xfrm>
            <a:off x="890865" y="1139126"/>
            <a:ext cx="9291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GJK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算法是一种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Narrow-Phase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的算法，即其判断碰撞的对象为一般凸多边形。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还有一种常见的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Narrow-Phase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算法，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SAT(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分离轴定理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算法。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14C74E-D41D-4A0B-B5A8-01222547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42" y="3880519"/>
            <a:ext cx="4543425" cy="4762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2061B50-A657-4D60-A9D8-B81791900A29}"/>
              </a:ext>
            </a:extLst>
          </p:cNvPr>
          <p:cNvSpPr txBox="1"/>
          <p:nvPr/>
        </p:nvSpPr>
        <p:spPr>
          <a:xfrm>
            <a:off x="1107842" y="3319469"/>
            <a:ext cx="929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凸集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&amp;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非凸集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06D21E6-F77A-4730-B39D-C8E5B5070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06" y="3213769"/>
            <a:ext cx="4838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36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7084A5-68A1-4677-A7DE-496971FD0E87}"/>
              </a:ext>
            </a:extLst>
          </p:cNvPr>
          <p:cNvSpPr txBox="1"/>
          <p:nvPr/>
        </p:nvSpPr>
        <p:spPr>
          <a:xfrm>
            <a:off x="4024762" y="31222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Minkowski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 Difference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880A54-A06F-44E2-B479-8BFF9D98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0" y="1945038"/>
            <a:ext cx="5448300" cy="49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E8D5E9-7085-4660-BEE1-1CF63AE06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355" y="853000"/>
            <a:ext cx="6286500" cy="3124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10ADDB-8773-4F8B-9FC6-36DE88ADA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0" y="5042116"/>
            <a:ext cx="5600700" cy="390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DD465C-593F-40D1-8BD0-23D91E9F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392" y="3974618"/>
            <a:ext cx="72104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433353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先从一道题说起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10AE3-C55E-437D-8D5E-8AC689570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774" y="691364"/>
            <a:ext cx="6752095" cy="54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5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7084A5-68A1-4677-A7DE-496971FD0E87}"/>
              </a:ext>
            </a:extLst>
          </p:cNvPr>
          <p:cNvSpPr txBox="1"/>
          <p:nvPr/>
        </p:nvSpPr>
        <p:spPr>
          <a:xfrm>
            <a:off x="4024762" y="31222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Minkowski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 Difference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7E723A-4EFE-4924-B69E-6C370E812057}"/>
              </a:ext>
            </a:extLst>
          </p:cNvPr>
          <p:cNvSpPr txBox="1"/>
          <p:nvPr/>
        </p:nvSpPr>
        <p:spPr>
          <a:xfrm>
            <a:off x="890865" y="1139126"/>
            <a:ext cx="929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8128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7084A5-68A1-4677-A7DE-496971FD0E87}"/>
              </a:ext>
            </a:extLst>
          </p:cNvPr>
          <p:cNvSpPr txBox="1"/>
          <p:nvPr/>
        </p:nvSpPr>
        <p:spPr>
          <a:xfrm>
            <a:off x="4001515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Support function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92B475-431D-40EB-A0D7-C05E4C80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1244118"/>
            <a:ext cx="10239214" cy="540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5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7084A5-68A1-4677-A7DE-496971FD0E87}"/>
              </a:ext>
            </a:extLst>
          </p:cNvPr>
          <p:cNvSpPr txBox="1"/>
          <p:nvPr/>
        </p:nvSpPr>
        <p:spPr>
          <a:xfrm>
            <a:off x="4001515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Support function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D87544-8B07-4C54-B54D-27C30E69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56" y="928400"/>
            <a:ext cx="10649919" cy="57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7084A5-68A1-4677-A7DE-496971FD0E87}"/>
              </a:ext>
            </a:extLst>
          </p:cNvPr>
          <p:cNvSpPr txBox="1"/>
          <p:nvPr/>
        </p:nvSpPr>
        <p:spPr>
          <a:xfrm>
            <a:off x="4024762" y="31222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Support Function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487462-3D08-49F9-8E40-17300C15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554"/>
            <a:ext cx="12192000" cy="25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61F151-61E4-4A9A-8A37-894613EA8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6" y="809054"/>
            <a:ext cx="10812651" cy="58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2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73557C-7F61-4568-B2D6-451F6CDC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33" y="1060723"/>
            <a:ext cx="10549180" cy="555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3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0ECE37-4D29-4D8D-89DE-CE58FFD4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5" y="809054"/>
            <a:ext cx="10711912" cy="59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1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A1F416-A59B-45AD-842C-7DA60B22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1" y="911069"/>
            <a:ext cx="10394197" cy="54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9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36C223-8CE6-4D6C-845A-ED94DE60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37" y="1000043"/>
            <a:ext cx="10471688" cy="57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C5F3C-BB40-41A2-B06A-0C7A48708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39" y="929582"/>
            <a:ext cx="10595675" cy="56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066972" y="0"/>
            <a:ext cx="23028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800000">
            <a:off x="3821432" y="1939229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" fmla="*/ 0 w 2911415"/>
              <a:gd name="connsiteY0" fmla="*/ 0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  <a:gd name="connsiteX5" fmla="*/ 0 w 2911415"/>
              <a:gd name="connsiteY5" fmla="*/ 0 h 1312106"/>
              <a:gd name="connsiteX0" fmla="*/ 0 w 2911415"/>
              <a:gd name="connsiteY0" fmla="*/ 1312106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7" name="矩形 35"/>
          <p:cNvSpPr/>
          <p:nvPr/>
        </p:nvSpPr>
        <p:spPr>
          <a:xfrm rot="1800000">
            <a:off x="3821431" y="2999950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" fmla="*/ 0 w 2911415"/>
              <a:gd name="connsiteY0" fmla="*/ 0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  <a:gd name="connsiteX5" fmla="*/ 0 w 2911415"/>
              <a:gd name="connsiteY5" fmla="*/ 0 h 1312106"/>
              <a:gd name="connsiteX0" fmla="*/ 0 w 2911415"/>
              <a:gd name="connsiteY0" fmla="*/ 1312106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8" name="矩形 35"/>
          <p:cNvSpPr/>
          <p:nvPr/>
        </p:nvSpPr>
        <p:spPr>
          <a:xfrm rot="1800000">
            <a:off x="3821430" y="4060671"/>
            <a:ext cx="2911415" cy="1312106"/>
          </a:xfrm>
          <a:custGeom>
            <a:avLst/>
            <a:gdLst>
              <a:gd name="connsiteX0" fmla="*/ 0 w 2911415"/>
              <a:gd name="connsiteY0" fmla="*/ 0 h 1312106"/>
              <a:gd name="connsiteX1" fmla="*/ 2911415 w 2911415"/>
              <a:gd name="connsiteY1" fmla="*/ 0 h 1312106"/>
              <a:gd name="connsiteX2" fmla="*/ 2911415 w 2911415"/>
              <a:gd name="connsiteY2" fmla="*/ 1312106 h 1312106"/>
              <a:gd name="connsiteX3" fmla="*/ 0 w 2911415"/>
              <a:gd name="connsiteY3" fmla="*/ 1312106 h 1312106"/>
              <a:gd name="connsiteX4" fmla="*/ 0 w 2911415"/>
              <a:gd name="connsiteY4" fmla="*/ 0 h 1312106"/>
              <a:gd name="connsiteX0" fmla="*/ 0 w 2911415"/>
              <a:gd name="connsiteY0" fmla="*/ 0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  <a:gd name="connsiteX5" fmla="*/ 0 w 2911415"/>
              <a:gd name="connsiteY5" fmla="*/ 0 h 1312106"/>
              <a:gd name="connsiteX0" fmla="*/ 0 w 2911415"/>
              <a:gd name="connsiteY0" fmla="*/ 1312106 h 1312106"/>
              <a:gd name="connsiteX1" fmla="*/ 1394409 w 2911415"/>
              <a:gd name="connsiteY1" fmla="*/ 4360 h 1312106"/>
              <a:gd name="connsiteX2" fmla="*/ 2911415 w 2911415"/>
              <a:gd name="connsiteY2" fmla="*/ 0 h 1312106"/>
              <a:gd name="connsiteX3" fmla="*/ 2911415 w 2911415"/>
              <a:gd name="connsiteY3" fmla="*/ 1312106 h 1312106"/>
              <a:gd name="connsiteX4" fmla="*/ 0 w 2911415"/>
              <a:gd name="connsiteY4" fmla="*/ 1312106 h 131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415" h="1312106">
                <a:moveTo>
                  <a:pt x="0" y="1312106"/>
                </a:moveTo>
                <a:lnTo>
                  <a:pt x="1394409" y="4360"/>
                </a:lnTo>
                <a:lnTo>
                  <a:pt x="2911415" y="0"/>
                </a:lnTo>
                <a:lnTo>
                  <a:pt x="2911415" y="1312106"/>
                </a:lnTo>
                <a:lnTo>
                  <a:pt x="0" y="13121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9087" y="344656"/>
            <a:ext cx="4885993" cy="716067"/>
            <a:chOff x="5402407" y="1247256"/>
            <a:chExt cx="4885993" cy="716067"/>
          </a:xfrm>
        </p:grpSpPr>
        <p:sp>
          <p:nvSpPr>
            <p:cNvPr id="3" name="文本框 2"/>
            <p:cNvSpPr txBox="1"/>
            <p:nvPr/>
          </p:nvSpPr>
          <p:spPr>
            <a:xfrm>
              <a:off x="5402407" y="1247256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微软雅黑 Light" panose="020B0502040204020203" pitchFamily="34" charset="-122"/>
                </a:rPr>
                <a:t>主要内容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402408" y="1693506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Contents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2551" y="2033776"/>
            <a:ext cx="329531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碰撞检测简介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92551" y="3020601"/>
            <a:ext cx="329531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GJK</a:t>
            </a:r>
            <a:r>
              <a:rPr lang="zh-CN" altLang="en-US" sz="2000" b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算法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92551" y="4153887"/>
            <a:ext cx="329531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Q&amp;A</a:t>
            </a:r>
            <a:endParaRPr lang="zh-CN" altLang="en-US" sz="2000" b="1" dirty="0">
              <a:solidFill>
                <a:schemeClr val="accent3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688433" y="1995592"/>
            <a:ext cx="1863724" cy="452164"/>
            <a:chOff x="3688433" y="1995592"/>
            <a:chExt cx="1863724" cy="452164"/>
          </a:xfrm>
        </p:grpSpPr>
        <p:sp>
          <p:nvSpPr>
            <p:cNvPr id="20" name="矩形 19"/>
            <p:cNvSpPr/>
            <p:nvPr/>
          </p:nvSpPr>
          <p:spPr>
            <a:xfrm>
              <a:off x="3688433" y="1995592"/>
              <a:ext cx="1863724" cy="4521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986418" y="2031878"/>
              <a:ext cx="1267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PART 01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88433" y="3055134"/>
            <a:ext cx="1863724" cy="452164"/>
            <a:chOff x="3688433" y="3055134"/>
            <a:chExt cx="1863724" cy="452164"/>
          </a:xfrm>
        </p:grpSpPr>
        <p:sp>
          <p:nvSpPr>
            <p:cNvPr id="24" name="矩形 23"/>
            <p:cNvSpPr/>
            <p:nvPr/>
          </p:nvSpPr>
          <p:spPr>
            <a:xfrm>
              <a:off x="3688433" y="3055134"/>
              <a:ext cx="1863724" cy="4521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86418" y="3091420"/>
              <a:ext cx="1267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PART 02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88433" y="4115240"/>
            <a:ext cx="1863724" cy="452164"/>
            <a:chOff x="3688433" y="4115240"/>
            <a:chExt cx="1863724" cy="452164"/>
          </a:xfrm>
        </p:grpSpPr>
        <p:sp>
          <p:nvSpPr>
            <p:cNvPr id="27" name="矩形 26"/>
            <p:cNvSpPr/>
            <p:nvPr/>
          </p:nvSpPr>
          <p:spPr>
            <a:xfrm>
              <a:off x="3688433" y="4115240"/>
              <a:ext cx="1863724" cy="45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986418" y="4151526"/>
              <a:ext cx="1267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PART 03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5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FF57B6-657D-492B-9980-6096AD62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8" y="1014951"/>
            <a:ext cx="10332203" cy="55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B7094-D56B-45B9-A200-BE47AF55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1207254"/>
            <a:ext cx="7753350" cy="255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3DA520-F1B4-4E7E-93F1-143396101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7" y="4399338"/>
            <a:ext cx="87534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8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B7094-D56B-45B9-A200-BE47AF55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1207254"/>
            <a:ext cx="7753350" cy="255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3DA520-F1B4-4E7E-93F1-143396101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7" y="4399338"/>
            <a:ext cx="87534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0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C19934-1DA3-4A56-A3F6-509E8143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15790"/>
            <a:ext cx="4331775" cy="47878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CFA509-D628-404A-807D-46CE704D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66" y="1688426"/>
            <a:ext cx="75057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2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CFA509-D628-404A-807D-46CE704D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12" y="1595437"/>
            <a:ext cx="7505700" cy="3667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E972B7-D753-4012-9AD3-3851870A0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2449"/>
            <a:ext cx="5619830" cy="43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7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C3B2F4-4555-487F-9BE4-3176E32D0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0" y="1611824"/>
            <a:ext cx="4791234" cy="4246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1D608C-F058-4DC7-9C73-A12294CB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2017201"/>
            <a:ext cx="7343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9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E95D13-61F3-48D9-944E-6105E708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41" y="1239863"/>
            <a:ext cx="9778666" cy="50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6A5BD7-954B-4C31-92B8-124D64F5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24" y="881990"/>
            <a:ext cx="10114252" cy="56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2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1E6C52-3F3A-44AB-85E7-6F7FA789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26" y="1385134"/>
            <a:ext cx="9181147" cy="463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8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806B8D-1D85-43DE-AA3F-2A3D51C9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80" y="1060723"/>
            <a:ext cx="10270210" cy="53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7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4612490" y="3744344"/>
              <a:ext cx="2924779" cy="2587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碰撞检测简介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01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504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101CA7-87B3-4277-9B52-2A6FA683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2" y="1218778"/>
            <a:ext cx="10324456" cy="51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algorithm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B56D2-4F38-4BEA-985B-2E520440E6FA}"/>
              </a:ext>
            </a:extLst>
          </p:cNvPr>
          <p:cNvSpPr txBox="1"/>
          <p:nvPr/>
        </p:nvSpPr>
        <p:spPr>
          <a:xfrm>
            <a:off x="5233630" y="285834"/>
            <a:ext cx="46211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Implementation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802404-BFD0-44AA-8464-AF6114E2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801" y="1490662"/>
            <a:ext cx="76390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7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800000">
            <a:off x="5591882" y="2424528"/>
            <a:ext cx="5143384" cy="440464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000"/>
                </a:schemeClr>
              </a:gs>
              <a:gs pos="100000">
                <a:srgbClr val="F2F2F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86200" y="1219200"/>
            <a:ext cx="4419600" cy="4419600"/>
            <a:chOff x="4365171" y="1698171"/>
            <a:chExt cx="3461658" cy="3461658"/>
          </a:xfrm>
        </p:grpSpPr>
        <p:sp>
          <p:nvSpPr>
            <p:cNvPr id="2" name="椭圆 1"/>
            <p:cNvSpPr/>
            <p:nvPr/>
          </p:nvSpPr>
          <p:spPr>
            <a:xfrm>
              <a:off x="4365171" y="1698171"/>
              <a:ext cx="3461658" cy="346165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92685" y="3346450"/>
              <a:ext cx="102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4612490" y="3744344"/>
              <a:ext cx="2924779" cy="2587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702628" y="3226526"/>
              <a:ext cx="2090057" cy="4376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02628" y="3266587"/>
              <a:ext cx="2090057" cy="3616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rPr>
                <a:t>Q&amp;A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2490" y="2388274"/>
              <a:ext cx="1038511" cy="8678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3B048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03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3B04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5651001" y="4523457"/>
              <a:ext cx="889997" cy="128815"/>
              <a:chOff x="5701303" y="5663148"/>
              <a:chExt cx="889997" cy="128815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701303" y="5663148"/>
                <a:ext cx="128815" cy="1288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955030" y="5663148"/>
                <a:ext cx="128815" cy="1288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208757" y="5663148"/>
                <a:ext cx="128815" cy="1288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462485" y="5663148"/>
                <a:ext cx="128815" cy="1288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" panose="020B0503020204020204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1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34505" y="329203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Q&amp;A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B81D1C-9140-4CAA-93E5-EC127C3BA5D4}"/>
              </a:ext>
            </a:extLst>
          </p:cNvPr>
          <p:cNvSpPr/>
          <p:nvPr/>
        </p:nvSpPr>
        <p:spPr>
          <a:xfrm>
            <a:off x="376105" y="1423842"/>
            <a:ext cx="11032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91716D-13EE-4BF7-A9D8-60A11726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2143569"/>
            <a:ext cx="53816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2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34505" y="329203"/>
            <a:ext cx="329531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reference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B81D1C-9140-4CAA-93E5-EC127C3BA5D4}"/>
              </a:ext>
            </a:extLst>
          </p:cNvPr>
          <p:cNvSpPr/>
          <p:nvPr/>
        </p:nvSpPr>
        <p:spPr>
          <a:xfrm>
            <a:off x="376105" y="1423842"/>
            <a:ext cx="11032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3BE15F-297E-41A9-8E1A-26A984D9A890}"/>
              </a:ext>
            </a:extLst>
          </p:cNvPr>
          <p:cNvSpPr txBox="1"/>
          <p:nvPr/>
        </p:nvSpPr>
        <p:spPr>
          <a:xfrm>
            <a:off x="1284532" y="1351508"/>
            <a:ext cx="103497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hlinkClick r:id="rId3"/>
              </a:rPr>
              <a:t>https://www.youtube.com/watch?v=MDusDn8oTSE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hlinkClick r:id="rId4"/>
              </a:rPr>
              <a:t>https://www.youtube.com/watch?v=ajv46BSqcK4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https://blog.winter.dev/2020/gjk-algorithm/</a:t>
            </a: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hlinkClick r:id="rId5"/>
              </a:rPr>
              <a:t>http://realtimecollisiondetection.net/pubs/SIGGRAPH04_Ericson_GJK_notes.pdf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https://zhuanlan.zhihu.com/p/113415779</a:t>
            </a: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圆: 空心 13">
            <a:extLst>
              <a:ext uri="{FF2B5EF4-FFF2-40B4-BE49-F238E27FC236}">
                <a16:creationId xmlns:a16="http://schemas.microsoft.com/office/drawing/2014/main" id="{E207BC56-C8FE-4D15-879F-C3709C7FF20A}"/>
              </a:ext>
            </a:extLst>
          </p:cNvPr>
          <p:cNvSpPr/>
          <p:nvPr/>
        </p:nvSpPr>
        <p:spPr>
          <a:xfrm>
            <a:off x="863624" y="1538469"/>
            <a:ext cx="205531" cy="18875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圆: 空心 14">
            <a:extLst>
              <a:ext uri="{FF2B5EF4-FFF2-40B4-BE49-F238E27FC236}">
                <a16:creationId xmlns:a16="http://schemas.microsoft.com/office/drawing/2014/main" id="{86E2726F-2214-4E8F-B806-DBB7370F0493}"/>
              </a:ext>
            </a:extLst>
          </p:cNvPr>
          <p:cNvSpPr/>
          <p:nvPr/>
        </p:nvSpPr>
        <p:spPr>
          <a:xfrm>
            <a:off x="858222" y="2228436"/>
            <a:ext cx="205531" cy="18875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id="{B6267C7A-1CFD-412F-B2BD-4D4FC4CFBDF8}"/>
              </a:ext>
            </a:extLst>
          </p:cNvPr>
          <p:cNvSpPr/>
          <p:nvPr/>
        </p:nvSpPr>
        <p:spPr>
          <a:xfrm>
            <a:off x="863624" y="2966932"/>
            <a:ext cx="205531" cy="18875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圆: 空心 16">
            <a:extLst>
              <a:ext uri="{FF2B5EF4-FFF2-40B4-BE49-F238E27FC236}">
                <a16:creationId xmlns:a16="http://schemas.microsoft.com/office/drawing/2014/main" id="{DC48404A-8B09-4218-A863-152664D156DB}"/>
              </a:ext>
            </a:extLst>
          </p:cNvPr>
          <p:cNvSpPr/>
          <p:nvPr/>
        </p:nvSpPr>
        <p:spPr>
          <a:xfrm>
            <a:off x="863624" y="3656899"/>
            <a:ext cx="205531" cy="18875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: 空心 17">
            <a:extLst>
              <a:ext uri="{FF2B5EF4-FFF2-40B4-BE49-F238E27FC236}">
                <a16:creationId xmlns:a16="http://schemas.microsoft.com/office/drawing/2014/main" id="{667C8C71-ADA0-43F7-B541-2F2D37649A4F}"/>
              </a:ext>
            </a:extLst>
          </p:cNvPr>
          <p:cNvSpPr/>
          <p:nvPr/>
        </p:nvSpPr>
        <p:spPr>
          <a:xfrm>
            <a:off x="863625" y="4784359"/>
            <a:ext cx="205531" cy="18875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85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284532" y="342417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GJK Demo Download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B81D1C-9140-4CAA-93E5-EC127C3BA5D4}"/>
              </a:ext>
            </a:extLst>
          </p:cNvPr>
          <p:cNvSpPr/>
          <p:nvPr/>
        </p:nvSpPr>
        <p:spPr>
          <a:xfrm>
            <a:off x="376105" y="1423842"/>
            <a:ext cx="11032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3BE15F-297E-41A9-8E1A-26A984D9A890}"/>
              </a:ext>
            </a:extLst>
          </p:cNvPr>
          <p:cNvSpPr txBox="1"/>
          <p:nvPr/>
        </p:nvSpPr>
        <p:spPr>
          <a:xfrm>
            <a:off x="1059311" y="1487695"/>
            <a:ext cx="10349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25072F-6749-4F84-A95D-0075BF0D74D5}"/>
              </a:ext>
            </a:extLst>
          </p:cNvPr>
          <p:cNvSpPr txBox="1"/>
          <p:nvPr/>
        </p:nvSpPr>
        <p:spPr>
          <a:xfrm>
            <a:off x="782972" y="1949360"/>
            <a:ext cx="10437298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  <a:hlinkClick r:id="rId3"/>
              </a:rPr>
              <a:t>https://pan.baidu.com/s/1gu90owBuLjIF_I73eEdaQQ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kbna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862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800000">
            <a:off x="8000623" y="3205479"/>
            <a:ext cx="2208183" cy="1142621"/>
          </a:xfrm>
          <a:custGeom>
            <a:avLst/>
            <a:gdLst>
              <a:gd name="connsiteX0" fmla="*/ 0 w 3132217"/>
              <a:gd name="connsiteY0" fmla="*/ 0 h 1129860"/>
              <a:gd name="connsiteX1" fmla="*/ 3132217 w 3132217"/>
              <a:gd name="connsiteY1" fmla="*/ 0 h 1129860"/>
              <a:gd name="connsiteX2" fmla="*/ 3132217 w 3132217"/>
              <a:gd name="connsiteY2" fmla="*/ 1129860 h 1129860"/>
              <a:gd name="connsiteX3" fmla="*/ 0 w 3132217"/>
              <a:gd name="connsiteY3" fmla="*/ 1129860 h 1129860"/>
              <a:gd name="connsiteX4" fmla="*/ 0 w 3132217"/>
              <a:gd name="connsiteY4" fmla="*/ 0 h 1129860"/>
              <a:gd name="connsiteX0" fmla="*/ 0 w 3132217"/>
              <a:gd name="connsiteY0" fmla="*/ 3225 h 1133085"/>
              <a:gd name="connsiteX1" fmla="*/ 1226711 w 3132217"/>
              <a:gd name="connsiteY1" fmla="*/ 0 h 1133085"/>
              <a:gd name="connsiteX2" fmla="*/ 3132217 w 3132217"/>
              <a:gd name="connsiteY2" fmla="*/ 3225 h 1133085"/>
              <a:gd name="connsiteX3" fmla="*/ 3132217 w 3132217"/>
              <a:gd name="connsiteY3" fmla="*/ 1133085 h 1133085"/>
              <a:gd name="connsiteX4" fmla="*/ 0 w 3132217"/>
              <a:gd name="connsiteY4" fmla="*/ 1133085 h 1133085"/>
              <a:gd name="connsiteX5" fmla="*/ 0 w 3132217"/>
              <a:gd name="connsiteY5" fmla="*/ 3225 h 1133085"/>
              <a:gd name="connsiteX0" fmla="*/ 0 w 3132217"/>
              <a:gd name="connsiteY0" fmla="*/ 3225 h 1142621"/>
              <a:gd name="connsiteX1" fmla="*/ 1226711 w 3132217"/>
              <a:gd name="connsiteY1" fmla="*/ 0 h 1142621"/>
              <a:gd name="connsiteX2" fmla="*/ 3132217 w 3132217"/>
              <a:gd name="connsiteY2" fmla="*/ 3225 h 1142621"/>
              <a:gd name="connsiteX3" fmla="*/ 3132217 w 3132217"/>
              <a:gd name="connsiteY3" fmla="*/ 1133085 h 1142621"/>
              <a:gd name="connsiteX4" fmla="*/ 924034 w 3132217"/>
              <a:gd name="connsiteY4" fmla="*/ 1142621 h 1142621"/>
              <a:gd name="connsiteX5" fmla="*/ 0 w 3132217"/>
              <a:gd name="connsiteY5" fmla="*/ 1133085 h 1142621"/>
              <a:gd name="connsiteX6" fmla="*/ 0 w 3132217"/>
              <a:gd name="connsiteY6" fmla="*/ 3225 h 1142621"/>
              <a:gd name="connsiteX0" fmla="*/ 0 w 3132217"/>
              <a:gd name="connsiteY0" fmla="*/ 3225 h 1142621"/>
              <a:gd name="connsiteX1" fmla="*/ 1226711 w 3132217"/>
              <a:gd name="connsiteY1" fmla="*/ 0 h 1142621"/>
              <a:gd name="connsiteX2" fmla="*/ 3132217 w 3132217"/>
              <a:gd name="connsiteY2" fmla="*/ 3225 h 1142621"/>
              <a:gd name="connsiteX3" fmla="*/ 3132217 w 3132217"/>
              <a:gd name="connsiteY3" fmla="*/ 1133085 h 1142621"/>
              <a:gd name="connsiteX4" fmla="*/ 924034 w 3132217"/>
              <a:gd name="connsiteY4" fmla="*/ 1142621 h 1142621"/>
              <a:gd name="connsiteX5" fmla="*/ 0 w 3132217"/>
              <a:gd name="connsiteY5" fmla="*/ 3225 h 1142621"/>
              <a:gd name="connsiteX0" fmla="*/ 0 w 2208183"/>
              <a:gd name="connsiteY0" fmla="*/ 1142621 h 1142621"/>
              <a:gd name="connsiteX1" fmla="*/ 302677 w 2208183"/>
              <a:gd name="connsiteY1" fmla="*/ 0 h 1142621"/>
              <a:gd name="connsiteX2" fmla="*/ 2208183 w 2208183"/>
              <a:gd name="connsiteY2" fmla="*/ 3225 h 1142621"/>
              <a:gd name="connsiteX3" fmla="*/ 2208183 w 2208183"/>
              <a:gd name="connsiteY3" fmla="*/ 1133085 h 1142621"/>
              <a:gd name="connsiteX4" fmla="*/ 0 w 2208183"/>
              <a:gd name="connsiteY4" fmla="*/ 1142621 h 114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83" h="1142621">
                <a:moveTo>
                  <a:pt x="0" y="1142621"/>
                </a:moveTo>
                <a:lnTo>
                  <a:pt x="302677" y="0"/>
                </a:lnTo>
                <a:lnTo>
                  <a:pt x="2208183" y="3225"/>
                </a:lnTo>
                <a:lnTo>
                  <a:pt x="2208183" y="1133085"/>
                </a:lnTo>
                <a:lnTo>
                  <a:pt x="0" y="1142621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90686" y="2834211"/>
            <a:ext cx="4296228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THANK </a:t>
            </a:r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YOU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772400" y="2874962"/>
            <a:ext cx="947096" cy="841828"/>
            <a:chOff x="7772400" y="3368449"/>
            <a:chExt cx="947096" cy="841828"/>
          </a:xfrm>
        </p:grpSpPr>
        <p:sp>
          <p:nvSpPr>
            <p:cNvPr id="2" name="矩形 1"/>
            <p:cNvSpPr/>
            <p:nvPr/>
          </p:nvSpPr>
          <p:spPr>
            <a:xfrm>
              <a:off x="7859485" y="3368449"/>
              <a:ext cx="841828" cy="8418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72400" y="3368449"/>
              <a:ext cx="947096" cy="4323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sz="200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60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DB7D8-B50C-4EBF-A979-69FA68535643}"/>
              </a:ext>
            </a:extLst>
          </p:cNvPr>
          <p:cNvSpPr txBox="1"/>
          <p:nvPr/>
        </p:nvSpPr>
        <p:spPr>
          <a:xfrm>
            <a:off x="813373" y="1387098"/>
            <a:ext cx="8834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游戏中的物体会与环境，玩家，以及其他物体碰撞。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6FB501-1BA5-4926-B35A-3C76BF245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3" y="1995920"/>
            <a:ext cx="8123695" cy="45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7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EDB7D8-B50C-4EBF-A979-69FA68535643}"/>
              </a:ext>
            </a:extLst>
          </p:cNvPr>
          <p:cNvSpPr txBox="1"/>
          <p:nvPr/>
        </p:nvSpPr>
        <p:spPr>
          <a:xfrm>
            <a:off x="813373" y="1387098"/>
            <a:ext cx="8834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一般地，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3D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游戏中的物体由两个独立地网格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图形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组成。</a:t>
            </a:r>
            <a:endParaRPr lang="zh-CN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A76B6F-E774-4C2F-8B2E-A8B4A1D6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995920"/>
            <a:ext cx="3414793" cy="44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61261B-4C8C-4F78-9C85-6397C118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74" y="2302598"/>
            <a:ext cx="38862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B2B6825-AABE-42FD-A153-A9F8E0CB6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65" y="2283225"/>
            <a:ext cx="3747523" cy="374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29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022C22-7583-4372-B155-0B0A8408A4CC}"/>
              </a:ext>
            </a:extLst>
          </p:cNvPr>
          <p:cNvSpPr txBox="1"/>
          <p:nvPr/>
        </p:nvSpPr>
        <p:spPr>
          <a:xfrm>
            <a:off x="2797445" y="433353"/>
            <a:ext cx="791963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Continuous &amp; Discreate 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0FE330-6AEA-4B9F-AC1A-7E2D281A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" y="1923646"/>
            <a:ext cx="5314950" cy="3305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494483-DB83-4664-BAD9-1C44D653E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3646"/>
            <a:ext cx="52673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022C22-7583-4372-B155-0B0A8408A4CC}"/>
              </a:ext>
            </a:extLst>
          </p:cNvPr>
          <p:cNvSpPr txBox="1"/>
          <p:nvPr/>
        </p:nvSpPr>
        <p:spPr>
          <a:xfrm>
            <a:off x="2797445" y="433353"/>
            <a:ext cx="791963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Continuous &amp; Discrete 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A515EB5-CDF6-457A-BEA5-25C3F489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1" y="1430080"/>
            <a:ext cx="6036769" cy="32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view">
            <a:extLst>
              <a:ext uri="{FF2B5EF4-FFF2-40B4-BE49-F238E27FC236}">
                <a16:creationId xmlns:a16="http://schemas.microsoft.com/office/drawing/2014/main" id="{22694C5A-970E-48F4-8F08-074B2696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09" y="3034841"/>
            <a:ext cx="69056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2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F78BC75C-1853-4A4E-910C-107AA09A0525}"/>
              </a:ext>
            </a:extLst>
          </p:cNvPr>
          <p:cNvSpPr txBox="1"/>
          <p:nvPr/>
        </p:nvSpPr>
        <p:spPr>
          <a:xfrm>
            <a:off x="718457" y="285834"/>
            <a:ext cx="329531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9135B93-37F1-408D-AB4C-AC450FFDC2DD}"/>
              </a:ext>
            </a:extLst>
          </p:cNvPr>
          <p:cNvSpPr/>
          <p:nvPr/>
        </p:nvSpPr>
        <p:spPr>
          <a:xfrm>
            <a:off x="274320" y="329203"/>
            <a:ext cx="444137" cy="731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1F75C24-D0FB-414D-92D2-087A6FA02E37}"/>
              </a:ext>
            </a:extLst>
          </p:cNvPr>
          <p:cNvSpPr/>
          <p:nvPr/>
        </p:nvSpPr>
        <p:spPr>
          <a:xfrm>
            <a:off x="0" y="329203"/>
            <a:ext cx="195941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022C22-7583-4372-B155-0B0A8408A4CC}"/>
              </a:ext>
            </a:extLst>
          </p:cNvPr>
          <p:cNvSpPr txBox="1"/>
          <p:nvPr/>
        </p:nvSpPr>
        <p:spPr>
          <a:xfrm>
            <a:off x="2797445" y="433353"/>
            <a:ext cx="791963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 Light" panose="020B0502040204020203" pitchFamily="34" charset="-122"/>
              </a:rPr>
              <a:t>Continuous Collision Detection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sym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06D429-C1AB-4C71-88A6-F44B0E81D648}"/>
              </a:ext>
            </a:extLst>
          </p:cNvPr>
          <p:cNvSpPr txBox="1"/>
          <p:nvPr/>
        </p:nvSpPr>
        <p:spPr>
          <a:xfrm>
            <a:off x="774627" y="1503697"/>
            <a:ext cx="883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https://docs.unity3d.com/Manual/ContinuousCollisionDetection.html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EE79BA-4A9D-471C-AC5E-7D725BDB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10" y="2953201"/>
            <a:ext cx="117348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绿色简约长阴影商务计划PPT模板"/>
</p:tagLst>
</file>

<file path=ppt/theme/theme1.xml><?xml version="1.0" encoding="utf-8"?>
<a:theme xmlns:a="http://schemas.openxmlformats.org/drawingml/2006/main" name="第一PPT，www.1ppt.com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B048"/>
      </a:accent1>
      <a:accent2>
        <a:srgbClr val="2576B5"/>
      </a:accent2>
      <a:accent3>
        <a:srgbClr val="1D2E4B"/>
      </a:accent3>
      <a:accent4>
        <a:srgbClr val="364D7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1659</TotalTime>
  <Words>606</Words>
  <Application>Microsoft Office PowerPoint</Application>
  <PresentationFormat>宽屏</PresentationFormat>
  <Paragraphs>168</Paragraphs>
  <Slides>46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-apple-system</vt:lpstr>
      <vt:lpstr>等线</vt:lpstr>
      <vt:lpstr>华文中宋</vt:lpstr>
      <vt:lpstr>微软雅黑</vt:lpstr>
      <vt:lpstr>微软雅黑 Light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彩色简洁</dc:title>
  <dc:creator>第一PPT</dc:creator>
  <cp:keywords>www.1ppt.com</cp:keywords>
  <dc:description>www.1ppt.com</dc:description>
  <cp:lastModifiedBy>谢 昊辰</cp:lastModifiedBy>
  <cp:revision>128</cp:revision>
  <dcterms:created xsi:type="dcterms:W3CDTF">2017-07-25T12:12:38Z</dcterms:created>
  <dcterms:modified xsi:type="dcterms:W3CDTF">2021-04-18T07:52:44Z</dcterms:modified>
</cp:coreProperties>
</file>